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0" r:id="rId4"/>
    <p:sldId id="271" r:id="rId5"/>
    <p:sldId id="258" r:id="rId6"/>
    <p:sldId id="259" r:id="rId7"/>
    <p:sldId id="273" r:id="rId8"/>
    <p:sldId id="274" r:id="rId9"/>
    <p:sldId id="275" r:id="rId10"/>
    <p:sldId id="268" r:id="rId11"/>
    <p:sldId id="276" r:id="rId12"/>
    <p:sldId id="277" r:id="rId13"/>
    <p:sldId id="278" r:id="rId14"/>
    <p:sldId id="279" r:id="rId15"/>
    <p:sldId id="269" r:id="rId16"/>
    <p:sldId id="280" r:id="rId17"/>
    <p:sldId id="281" r:id="rId18"/>
    <p:sldId id="282" r:id="rId19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801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74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10.03.2021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950779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10.03.2021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8271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10.03.2021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8250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10.03.2021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57806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10.03.2021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1553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10.03.2021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1183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10.03.2021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17043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10.03.2021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2149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10.03.2021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861228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10.03.2021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711995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10.03.2021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61822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14B948-8576-4AF9-A954-402CBD1F68F9}" type="datetimeFigureOut">
              <a:rPr lang="de-DE" smtClean="0"/>
              <a:t>10.03.2021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7785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media15.m4a"/><Relationship Id="rId2" Type="http://schemas.microsoft.com/office/2007/relationships/media" Target="../media/media15.m4a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media16.m4a"/><Relationship Id="rId7" Type="http://schemas.openxmlformats.org/officeDocument/2006/relationships/image" Target="../media/image2.png"/><Relationship Id="rId2" Type="http://schemas.microsoft.com/office/2007/relationships/media" Target="../media/media16.m4a"/><Relationship Id="rId1" Type="http://schemas.openxmlformats.org/officeDocument/2006/relationships/tags" Target="../tags/tag2.xml"/><Relationship Id="rId6" Type="http://schemas.openxmlformats.org/officeDocument/2006/relationships/image" Target="../media/image1.gif"/><Relationship Id="rId5" Type="http://schemas.openxmlformats.org/officeDocument/2006/relationships/image" Target="../media/image10.png"/><Relationship Id="rId4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media17.m4a"/><Relationship Id="rId7" Type="http://schemas.openxmlformats.org/officeDocument/2006/relationships/image" Target="../media/image2.png"/><Relationship Id="rId2" Type="http://schemas.microsoft.com/office/2007/relationships/media" Target="../media/media17.m4a"/><Relationship Id="rId1" Type="http://schemas.openxmlformats.org/officeDocument/2006/relationships/tags" Target="../tags/tag3.xml"/><Relationship Id="rId6" Type="http://schemas.openxmlformats.org/officeDocument/2006/relationships/image" Target="../media/image1.gif"/><Relationship Id="rId5" Type="http://schemas.openxmlformats.org/officeDocument/2006/relationships/image" Target="../media/image10.png"/><Relationship Id="rId4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media18.m4a"/><Relationship Id="rId7" Type="http://schemas.openxmlformats.org/officeDocument/2006/relationships/image" Target="../media/image2.png"/><Relationship Id="rId2" Type="http://schemas.microsoft.com/office/2007/relationships/media" Target="../media/media18.m4a"/><Relationship Id="rId1" Type="http://schemas.openxmlformats.org/officeDocument/2006/relationships/tags" Target="../tags/tag4.xml"/><Relationship Id="rId6" Type="http://schemas.openxmlformats.org/officeDocument/2006/relationships/image" Target="../media/image1.gif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257175"/>
            <a:ext cx="9144000" cy="3252788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Projekt Schrittmotor mit Siebensegmentanzeige und analoger Geschwindigkeitsvorgabe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Multifunctionshield + </a:t>
            </a:r>
            <a:r>
              <a:rPr lang="de-DE" dirty="0" err="1" smtClean="0"/>
              <a:t>Schrittmotorshield</a:t>
            </a:r>
            <a:endParaRPr lang="de-DE" dirty="0"/>
          </a:p>
        </p:txBody>
      </p:sp>
      <p:pic>
        <p:nvPicPr>
          <p:cNvPr id="4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78946" y="3378086"/>
            <a:ext cx="1803929" cy="254937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713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810"/>
    </mc:Choice>
    <mc:Fallback>
      <p:transition spd="slow" advTm="118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1450" y="1179857"/>
            <a:ext cx="7188598" cy="4742478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6" name="Legende mit Linie 1 5"/>
          <p:cNvSpPr/>
          <p:nvPr/>
        </p:nvSpPr>
        <p:spPr>
          <a:xfrm>
            <a:off x="525084" y="4253933"/>
            <a:ext cx="2768518" cy="1477273"/>
          </a:xfrm>
          <a:prstGeom prst="borderCallout1">
            <a:avLst>
              <a:gd name="adj1" fmla="val -2041"/>
              <a:gd name="adj2" fmla="val 100855"/>
              <a:gd name="adj3" fmla="val -54119"/>
              <a:gd name="adj4" fmla="val 121796"/>
            </a:avLst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Zwischen b schleife und .end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172" name="Textfeld 171"/>
          <p:cNvSpPr txBox="1"/>
          <p:nvPr/>
        </p:nvSpPr>
        <p:spPr>
          <a:xfrm>
            <a:off x="674391" y="1183951"/>
            <a:ext cx="1931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smtClean="0">
                <a:solidFill>
                  <a:srgbClr val="FF0000"/>
                </a:solidFill>
              </a:rPr>
              <a:t>Programm</a:t>
            </a:r>
            <a:endParaRPr lang="de-DE" sz="3200" dirty="0">
              <a:solidFill>
                <a:srgbClr val="FF0000"/>
              </a:solidFill>
            </a:endParaRPr>
          </a:p>
        </p:txBody>
      </p:sp>
      <p:pic>
        <p:nvPicPr>
          <p:cNvPr id="4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568781" y="1001718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Pfeil nach oben und unten 7"/>
          <p:cNvSpPr/>
          <p:nvPr/>
        </p:nvSpPr>
        <p:spPr>
          <a:xfrm>
            <a:off x="6060558" y="2138289"/>
            <a:ext cx="1977656" cy="3061032"/>
          </a:xfrm>
          <a:prstGeom prst="upDownArrow">
            <a:avLst/>
          </a:prstGeom>
          <a:solidFill>
            <a:srgbClr val="FFFF00">
              <a:alpha val="31000"/>
            </a:srgb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727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1914"/>
    </mc:Choice>
    <mc:Fallback>
      <p:transition spd="slow" advTm="719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1450" y="1179857"/>
            <a:ext cx="7188598" cy="4742478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6" name="Legende mit Linie 1 5"/>
          <p:cNvSpPr/>
          <p:nvPr/>
        </p:nvSpPr>
        <p:spPr>
          <a:xfrm>
            <a:off x="80765" y="4476307"/>
            <a:ext cx="3349256" cy="2303265"/>
          </a:xfrm>
          <a:prstGeom prst="borderCallout1">
            <a:avLst>
              <a:gd name="adj1" fmla="val -2041"/>
              <a:gd name="adj2" fmla="val 100855"/>
              <a:gd name="adj3" fmla="val -7956"/>
              <a:gd name="adj4" fmla="val 106875"/>
            </a:avLst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Schreiben wir ein Unterprogramm mit dem Namen </a:t>
            </a:r>
          </a:p>
          <a:p>
            <a:pPr algn="ctr"/>
            <a:r>
              <a:rPr lang="de-DE" sz="2400" dirty="0" err="1" smtClean="0">
                <a:solidFill>
                  <a:srgbClr val="FF0000"/>
                </a:solidFill>
              </a:rPr>
              <a:t>HAL_GPIO_EXTI_Callback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172" name="Textfeld 171"/>
          <p:cNvSpPr txBox="1"/>
          <p:nvPr/>
        </p:nvSpPr>
        <p:spPr>
          <a:xfrm>
            <a:off x="674391" y="1183951"/>
            <a:ext cx="1931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smtClean="0">
                <a:solidFill>
                  <a:srgbClr val="FF0000"/>
                </a:solidFill>
              </a:rPr>
              <a:t>Programm</a:t>
            </a:r>
            <a:endParaRPr lang="de-DE" sz="3200" dirty="0">
              <a:solidFill>
                <a:srgbClr val="FF0000"/>
              </a:solidFill>
            </a:endParaRPr>
          </a:p>
        </p:txBody>
      </p:sp>
      <p:pic>
        <p:nvPicPr>
          <p:cNvPr id="4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162941" y="2020185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Pfeil nach oben und unten 7"/>
          <p:cNvSpPr/>
          <p:nvPr/>
        </p:nvSpPr>
        <p:spPr>
          <a:xfrm>
            <a:off x="4752753" y="3168501"/>
            <a:ext cx="765546" cy="1307805"/>
          </a:xfrm>
          <a:prstGeom prst="upDownArrow">
            <a:avLst/>
          </a:prstGeom>
          <a:solidFill>
            <a:srgbClr val="FFFF00">
              <a:alpha val="31000"/>
            </a:srgb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4966870" y="2775098"/>
            <a:ext cx="4102702" cy="393404"/>
          </a:xfrm>
          <a:prstGeom prst="rect">
            <a:avLst/>
          </a:prstGeom>
          <a:solidFill>
            <a:srgbClr val="FFFF00">
              <a:alpha val="37000"/>
            </a:srgb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168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763"/>
    </mc:Choice>
    <mc:Fallback>
      <p:transition spd="slow" advTm="207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1450" y="1179857"/>
            <a:ext cx="7188598" cy="4742478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6" name="Legende mit Linie 1 5"/>
          <p:cNvSpPr/>
          <p:nvPr/>
        </p:nvSpPr>
        <p:spPr>
          <a:xfrm>
            <a:off x="80765" y="4476307"/>
            <a:ext cx="3349256" cy="2303265"/>
          </a:xfrm>
          <a:prstGeom prst="borderCallout1">
            <a:avLst>
              <a:gd name="adj1" fmla="val -2041"/>
              <a:gd name="adj2" fmla="val 100855"/>
              <a:gd name="adj3" fmla="val -7956"/>
              <a:gd name="adj4" fmla="val 106875"/>
            </a:avLst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Das Unterprogramm endet mit </a:t>
            </a:r>
          </a:p>
          <a:p>
            <a:pPr algn="ctr"/>
            <a:r>
              <a:rPr lang="de-DE" sz="2400" dirty="0" err="1" smtClean="0">
                <a:solidFill>
                  <a:srgbClr val="FF0000"/>
                </a:solidFill>
              </a:rPr>
              <a:t>bx</a:t>
            </a:r>
            <a:r>
              <a:rPr lang="de-DE" sz="2400" dirty="0" smtClean="0">
                <a:solidFill>
                  <a:srgbClr val="FF0000"/>
                </a:solidFill>
              </a:rPr>
              <a:t> </a:t>
            </a:r>
            <a:r>
              <a:rPr lang="de-DE" sz="2400" dirty="0" err="1" smtClean="0">
                <a:solidFill>
                  <a:srgbClr val="FF0000"/>
                </a:solidFill>
              </a:rPr>
              <a:t>lr</a:t>
            </a:r>
            <a:r>
              <a:rPr lang="de-DE" sz="2400" dirty="0" smtClean="0">
                <a:solidFill>
                  <a:srgbClr val="FF0000"/>
                </a:solidFill>
              </a:rPr>
              <a:t> (=Return)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172" name="Textfeld 171"/>
          <p:cNvSpPr txBox="1"/>
          <p:nvPr/>
        </p:nvSpPr>
        <p:spPr>
          <a:xfrm>
            <a:off x="674391" y="1183951"/>
            <a:ext cx="1931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smtClean="0">
                <a:solidFill>
                  <a:srgbClr val="FF0000"/>
                </a:solidFill>
              </a:rPr>
              <a:t>Programm</a:t>
            </a:r>
            <a:endParaRPr lang="de-DE" sz="3200" dirty="0">
              <a:solidFill>
                <a:srgbClr val="FF0000"/>
              </a:solidFill>
            </a:endParaRPr>
          </a:p>
        </p:txBody>
      </p:sp>
      <p:pic>
        <p:nvPicPr>
          <p:cNvPr id="4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550002" y="3625701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Pfeil nach oben und unten 7"/>
          <p:cNvSpPr/>
          <p:nvPr/>
        </p:nvSpPr>
        <p:spPr>
          <a:xfrm>
            <a:off x="4752753" y="3168501"/>
            <a:ext cx="765546" cy="1307805"/>
          </a:xfrm>
          <a:prstGeom prst="upDownArrow">
            <a:avLst/>
          </a:prstGeom>
          <a:solidFill>
            <a:srgbClr val="FFFF00">
              <a:alpha val="31000"/>
            </a:srgb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5657986" y="4279604"/>
            <a:ext cx="2039986" cy="393404"/>
          </a:xfrm>
          <a:prstGeom prst="rect">
            <a:avLst/>
          </a:prstGeom>
          <a:solidFill>
            <a:srgbClr val="FFFF00">
              <a:alpha val="37000"/>
            </a:srgb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43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904"/>
    </mc:Choice>
    <mc:Fallback>
      <p:transition spd="slow" advTm="109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1450" y="1179857"/>
            <a:ext cx="7188598" cy="4742478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6" name="Legende mit Linie 1 5"/>
          <p:cNvSpPr/>
          <p:nvPr/>
        </p:nvSpPr>
        <p:spPr>
          <a:xfrm>
            <a:off x="80765" y="4476308"/>
            <a:ext cx="3349256" cy="1329070"/>
          </a:xfrm>
          <a:prstGeom prst="borderCallout1">
            <a:avLst>
              <a:gd name="adj1" fmla="val -2041"/>
              <a:gd name="adj2" fmla="val 100855"/>
              <a:gd name="adj3" fmla="val -7956"/>
              <a:gd name="adj4" fmla="val 106875"/>
            </a:avLst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Das Unterprogramm schaltet Bit5 von GPIOA um 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172" name="Textfeld 171"/>
          <p:cNvSpPr txBox="1"/>
          <p:nvPr/>
        </p:nvSpPr>
        <p:spPr>
          <a:xfrm>
            <a:off x="674391" y="1183951"/>
            <a:ext cx="1931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smtClean="0">
                <a:solidFill>
                  <a:srgbClr val="FF0000"/>
                </a:solidFill>
              </a:rPr>
              <a:t>Programm</a:t>
            </a:r>
            <a:endParaRPr lang="de-DE" sz="3200" dirty="0">
              <a:solidFill>
                <a:srgbClr val="FF0000"/>
              </a:solidFill>
            </a:endParaRPr>
          </a:p>
        </p:txBody>
      </p:sp>
      <p:pic>
        <p:nvPicPr>
          <p:cNvPr id="4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827844" y="2276407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hteck 8"/>
          <p:cNvSpPr/>
          <p:nvPr/>
        </p:nvSpPr>
        <p:spPr>
          <a:xfrm>
            <a:off x="5657986" y="3168502"/>
            <a:ext cx="4049540" cy="1084522"/>
          </a:xfrm>
          <a:prstGeom prst="rect">
            <a:avLst/>
          </a:prstGeom>
          <a:solidFill>
            <a:srgbClr val="FFFF00">
              <a:alpha val="37000"/>
            </a:srgb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Pfeil nach links 4"/>
          <p:cNvSpPr/>
          <p:nvPr/>
        </p:nvSpPr>
        <p:spPr>
          <a:xfrm>
            <a:off x="9090836" y="2955851"/>
            <a:ext cx="2977117" cy="754912"/>
          </a:xfrm>
          <a:prstGeom prst="leftArrow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R6 speichert GPIOA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3230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057"/>
    </mc:Choice>
    <mc:Fallback>
      <p:transition spd="slow" advTm="80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1450" y="1179857"/>
            <a:ext cx="7188598" cy="4742478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6" name="Legende mit Linie 1 5"/>
          <p:cNvSpPr/>
          <p:nvPr/>
        </p:nvSpPr>
        <p:spPr>
          <a:xfrm>
            <a:off x="197723" y="3955312"/>
            <a:ext cx="3349256" cy="2775099"/>
          </a:xfrm>
          <a:prstGeom prst="borderCallout1">
            <a:avLst>
              <a:gd name="adj1" fmla="val -2041"/>
              <a:gd name="adj2" fmla="val 100855"/>
              <a:gd name="adj3" fmla="val -7763"/>
              <a:gd name="adj4" fmla="val 110367"/>
            </a:avLst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Wir machen das Unterprogramm global im Projekt bekannt damit der Compiler das Unterprogramm als </a:t>
            </a:r>
            <a:r>
              <a:rPr lang="de-DE" sz="2400" dirty="0" err="1" smtClean="0">
                <a:solidFill>
                  <a:srgbClr val="FF0000"/>
                </a:solidFill>
              </a:rPr>
              <a:t>Interruptprogramm</a:t>
            </a:r>
            <a:r>
              <a:rPr lang="de-DE" sz="2400" dirty="0" smtClean="0">
                <a:solidFill>
                  <a:srgbClr val="FF0000"/>
                </a:solidFill>
              </a:rPr>
              <a:t> kennt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172" name="Textfeld 171"/>
          <p:cNvSpPr txBox="1"/>
          <p:nvPr/>
        </p:nvSpPr>
        <p:spPr>
          <a:xfrm>
            <a:off x="674391" y="1183951"/>
            <a:ext cx="1931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smtClean="0">
                <a:solidFill>
                  <a:srgbClr val="FF0000"/>
                </a:solidFill>
              </a:rPr>
              <a:t>Programm</a:t>
            </a:r>
            <a:endParaRPr lang="de-DE" sz="3200" dirty="0">
              <a:solidFill>
                <a:srgbClr val="FF0000"/>
              </a:solidFill>
            </a:endParaRPr>
          </a:p>
        </p:txBody>
      </p:sp>
      <p:pic>
        <p:nvPicPr>
          <p:cNvPr id="4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293499" y="1650483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hteck 8"/>
          <p:cNvSpPr/>
          <p:nvPr/>
        </p:nvSpPr>
        <p:spPr>
          <a:xfrm>
            <a:off x="5041296" y="2413590"/>
            <a:ext cx="5314816" cy="361508"/>
          </a:xfrm>
          <a:prstGeom prst="rect">
            <a:avLst/>
          </a:prstGeom>
          <a:solidFill>
            <a:srgbClr val="FFFF00">
              <a:alpha val="37000"/>
            </a:srgb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652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402"/>
    </mc:Choice>
    <mc:Fallback>
      <p:transition spd="slow" advTm="144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6" name="Legende mit Linie 1 5"/>
          <p:cNvSpPr/>
          <p:nvPr/>
        </p:nvSpPr>
        <p:spPr>
          <a:xfrm>
            <a:off x="1221495" y="2309918"/>
            <a:ext cx="2768518" cy="1477273"/>
          </a:xfrm>
          <a:prstGeom prst="borderCallout1">
            <a:avLst>
              <a:gd name="adj1" fmla="val 102086"/>
              <a:gd name="adj2" fmla="val 94498"/>
              <a:gd name="adj3" fmla="val 120123"/>
              <a:gd name="adj4" fmla="val 106096"/>
            </a:avLst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Jetzt erst einmal testen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172" name="Textfeld 171"/>
          <p:cNvSpPr txBox="1"/>
          <p:nvPr/>
        </p:nvSpPr>
        <p:spPr>
          <a:xfrm>
            <a:off x="674391" y="1183951"/>
            <a:ext cx="1931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smtClean="0">
                <a:solidFill>
                  <a:srgbClr val="FF0000"/>
                </a:solidFill>
              </a:rPr>
              <a:t>Programm</a:t>
            </a:r>
            <a:endParaRPr lang="de-DE" sz="3200" dirty="0">
              <a:solidFill>
                <a:srgbClr val="FF0000"/>
              </a:solidFill>
            </a:endParaRPr>
          </a:p>
        </p:txBody>
      </p:sp>
      <p:pic>
        <p:nvPicPr>
          <p:cNvPr id="4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664460" y="4092722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Legende mit Linie 1 8"/>
          <p:cNvSpPr/>
          <p:nvPr/>
        </p:nvSpPr>
        <p:spPr>
          <a:xfrm>
            <a:off x="6087057" y="2205432"/>
            <a:ext cx="2768518" cy="1477273"/>
          </a:xfrm>
          <a:prstGeom prst="borderCallout1">
            <a:avLst>
              <a:gd name="adj1" fmla="val 70417"/>
              <a:gd name="adj2" fmla="val -1515"/>
              <a:gd name="adj3" fmla="val 120584"/>
              <a:gd name="adj4" fmla="val -32760"/>
            </a:avLst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Clean Project</a:t>
            </a:r>
          </a:p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+</a:t>
            </a:r>
          </a:p>
          <a:p>
            <a:pPr algn="ctr"/>
            <a:r>
              <a:rPr lang="de-DE" sz="2400" dirty="0" err="1" smtClean="0">
                <a:solidFill>
                  <a:srgbClr val="FF0000"/>
                </a:solidFill>
              </a:rPr>
              <a:t>Debug</a:t>
            </a:r>
            <a:r>
              <a:rPr lang="de-DE" sz="2400" dirty="0" smtClean="0">
                <a:solidFill>
                  <a:srgbClr val="FF0000"/>
                </a:solidFill>
              </a:rPr>
              <a:t> As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8" name="Legende mit Linie 1 7"/>
          <p:cNvSpPr/>
          <p:nvPr/>
        </p:nvSpPr>
        <p:spPr>
          <a:xfrm>
            <a:off x="6087057" y="4860027"/>
            <a:ext cx="2768518" cy="1477273"/>
          </a:xfrm>
          <a:prstGeom prst="borderCallout1">
            <a:avLst>
              <a:gd name="adj1" fmla="val 70417"/>
              <a:gd name="adj2" fmla="val -1515"/>
              <a:gd name="adj3" fmla="val 36374"/>
              <a:gd name="adj4" fmla="val -22007"/>
            </a:avLst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Bei Tastendruck muss die LED D1 ein- und ausschalten</a:t>
            </a:r>
          </a:p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(Achtung, prellt)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87434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2348"/>
    </mc:Choice>
    <mc:Fallback>
      <p:transition spd="slow" advTm="323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9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72" name="Textfeld 171"/>
          <p:cNvSpPr txBox="1"/>
          <p:nvPr/>
        </p:nvSpPr>
        <p:spPr>
          <a:xfrm>
            <a:off x="674391" y="1183951"/>
            <a:ext cx="1931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smtClean="0">
                <a:solidFill>
                  <a:srgbClr val="FF0000"/>
                </a:solidFill>
              </a:rPr>
              <a:t>Programm</a:t>
            </a:r>
            <a:endParaRPr lang="de-DE" sz="3200" dirty="0">
              <a:solidFill>
                <a:srgbClr val="FF0000"/>
              </a:solidFill>
            </a:endParaRPr>
          </a:p>
        </p:txBody>
      </p:sp>
      <p:sp>
        <p:nvSpPr>
          <p:cNvPr id="8" name="Legende mit Linie 1 7"/>
          <p:cNvSpPr/>
          <p:nvPr/>
        </p:nvSpPr>
        <p:spPr>
          <a:xfrm>
            <a:off x="674391" y="2138289"/>
            <a:ext cx="2768518" cy="1477273"/>
          </a:xfrm>
          <a:prstGeom prst="borderCallout1">
            <a:avLst>
              <a:gd name="adj1" fmla="val 100646"/>
              <a:gd name="adj2" fmla="val 59550"/>
              <a:gd name="adj3" fmla="val 138578"/>
              <a:gd name="adj4" fmla="val 70166"/>
            </a:avLst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Änderungen im Hauptprogramm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30008" y="818108"/>
            <a:ext cx="7208875" cy="5995843"/>
          </a:xfrm>
          <a:prstGeom prst="rect">
            <a:avLst/>
          </a:prstGeom>
        </p:spPr>
      </p:pic>
      <p:sp>
        <p:nvSpPr>
          <p:cNvPr id="10" name="Rechteck 9"/>
          <p:cNvSpPr/>
          <p:nvPr/>
        </p:nvSpPr>
        <p:spPr>
          <a:xfrm>
            <a:off x="4307650" y="4582631"/>
            <a:ext cx="2507820" cy="839973"/>
          </a:xfrm>
          <a:prstGeom prst="rect">
            <a:avLst/>
          </a:prstGeom>
          <a:solidFill>
            <a:srgbClr val="FFFF00">
              <a:alpha val="37000"/>
            </a:srgb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4158062" y="2232837"/>
            <a:ext cx="2466022" cy="361508"/>
          </a:xfrm>
          <a:prstGeom prst="rect">
            <a:avLst/>
          </a:prstGeom>
          <a:solidFill>
            <a:srgbClr val="FFFF00">
              <a:alpha val="37000"/>
            </a:srgb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Pfeil nach links 11"/>
          <p:cNvSpPr/>
          <p:nvPr/>
        </p:nvSpPr>
        <p:spPr>
          <a:xfrm>
            <a:off x="6711183" y="2036135"/>
            <a:ext cx="2977117" cy="754912"/>
          </a:xfrm>
          <a:prstGeom prst="leftArrow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R6 speichert GPIOA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13" name="Pfeil nach links 12"/>
          <p:cNvSpPr/>
          <p:nvPr/>
        </p:nvSpPr>
        <p:spPr>
          <a:xfrm>
            <a:off x="6902569" y="4356749"/>
            <a:ext cx="2977117" cy="754912"/>
          </a:xfrm>
          <a:prstGeom prst="leftArrow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R6 speichert GPIOA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4" name="Google Shape;57;p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510395" y="4009074"/>
            <a:ext cx="1803929" cy="254937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69951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7989"/>
    </mc:Choice>
    <mc:Fallback>
      <p:transition spd="slow" advTm="579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72" name="Textfeld 171"/>
          <p:cNvSpPr txBox="1"/>
          <p:nvPr/>
        </p:nvSpPr>
        <p:spPr>
          <a:xfrm>
            <a:off x="674391" y="1183951"/>
            <a:ext cx="1931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smtClean="0">
                <a:solidFill>
                  <a:srgbClr val="FF0000"/>
                </a:solidFill>
              </a:rPr>
              <a:t>Programm</a:t>
            </a:r>
            <a:endParaRPr lang="de-DE" sz="3200" dirty="0">
              <a:solidFill>
                <a:srgbClr val="FF0000"/>
              </a:solidFill>
            </a:endParaRPr>
          </a:p>
        </p:txBody>
      </p:sp>
      <p:sp>
        <p:nvSpPr>
          <p:cNvPr id="8" name="Legende mit Linie 1 7"/>
          <p:cNvSpPr/>
          <p:nvPr/>
        </p:nvSpPr>
        <p:spPr>
          <a:xfrm>
            <a:off x="674391" y="2138289"/>
            <a:ext cx="2768518" cy="1477273"/>
          </a:xfrm>
          <a:prstGeom prst="borderCallout1">
            <a:avLst>
              <a:gd name="adj1" fmla="val 100646"/>
              <a:gd name="adj2" fmla="val 59550"/>
              <a:gd name="adj3" fmla="val 138578"/>
              <a:gd name="adj4" fmla="val 70166"/>
            </a:avLst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Falls die LED aus ist: Sprung zur Drehrichtung links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30008" y="818108"/>
            <a:ext cx="7208875" cy="5995843"/>
          </a:xfrm>
          <a:prstGeom prst="rect">
            <a:avLst/>
          </a:prstGeom>
        </p:spPr>
      </p:pic>
      <p:sp>
        <p:nvSpPr>
          <p:cNvPr id="10" name="Rechteck 9"/>
          <p:cNvSpPr/>
          <p:nvPr/>
        </p:nvSpPr>
        <p:spPr>
          <a:xfrm>
            <a:off x="4307650" y="4582631"/>
            <a:ext cx="2507820" cy="839973"/>
          </a:xfrm>
          <a:prstGeom prst="rect">
            <a:avLst/>
          </a:prstGeom>
          <a:solidFill>
            <a:srgbClr val="FFFF00">
              <a:alpha val="37000"/>
            </a:srgb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4158062" y="2232837"/>
            <a:ext cx="2466022" cy="361508"/>
          </a:xfrm>
          <a:prstGeom prst="rect">
            <a:avLst/>
          </a:prstGeom>
          <a:solidFill>
            <a:srgbClr val="FFFF00">
              <a:alpha val="37000"/>
            </a:srgb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Pfeil nach links 11"/>
          <p:cNvSpPr/>
          <p:nvPr/>
        </p:nvSpPr>
        <p:spPr>
          <a:xfrm>
            <a:off x="6711183" y="2036135"/>
            <a:ext cx="2977117" cy="754912"/>
          </a:xfrm>
          <a:prstGeom prst="leftArrow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R6 speichert GPIOA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13" name="Pfeil nach links 12"/>
          <p:cNvSpPr/>
          <p:nvPr/>
        </p:nvSpPr>
        <p:spPr>
          <a:xfrm>
            <a:off x="6902569" y="4356749"/>
            <a:ext cx="2977117" cy="754912"/>
          </a:xfrm>
          <a:prstGeom prst="leftArrow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R6 speichert GPIOA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4" name="Google Shape;57;p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510395" y="4009074"/>
            <a:ext cx="1803929" cy="254937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60978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672"/>
    </mc:Choice>
    <mc:Fallback>
      <p:transition spd="slow" advTm="76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45629" y="0"/>
            <a:ext cx="3825671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72" name="Textfeld 171"/>
          <p:cNvSpPr txBox="1"/>
          <p:nvPr/>
        </p:nvSpPr>
        <p:spPr>
          <a:xfrm>
            <a:off x="674391" y="1183951"/>
            <a:ext cx="1931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smtClean="0">
                <a:solidFill>
                  <a:srgbClr val="FF0000"/>
                </a:solidFill>
              </a:rPr>
              <a:t>Programm</a:t>
            </a:r>
            <a:endParaRPr lang="de-DE" sz="3200" dirty="0">
              <a:solidFill>
                <a:srgbClr val="FF0000"/>
              </a:solidFill>
            </a:endParaRPr>
          </a:p>
        </p:txBody>
      </p:sp>
      <p:sp>
        <p:nvSpPr>
          <p:cNvPr id="8" name="Legende mit Linie 1 7"/>
          <p:cNvSpPr/>
          <p:nvPr/>
        </p:nvSpPr>
        <p:spPr>
          <a:xfrm>
            <a:off x="674391" y="1768727"/>
            <a:ext cx="2768518" cy="2027096"/>
          </a:xfrm>
          <a:prstGeom prst="borderCallout1">
            <a:avLst>
              <a:gd name="adj1" fmla="val 60782"/>
              <a:gd name="adj2" fmla="val 100644"/>
              <a:gd name="adj3" fmla="val 78258"/>
              <a:gd name="adj4" fmla="val 134687"/>
            </a:avLst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Der Code für linksrum unterscheidet sich nur in der Schrittfolge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8061969" y="3463612"/>
            <a:ext cx="3609329" cy="3394388"/>
          </a:xfrm>
          <a:prstGeom prst="rect">
            <a:avLst/>
          </a:prstGeom>
          <a:solidFill>
            <a:srgbClr val="FFFF00">
              <a:alpha val="37000"/>
            </a:srgb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8061970" y="109042"/>
            <a:ext cx="3609329" cy="3282744"/>
          </a:xfrm>
          <a:prstGeom prst="rect">
            <a:avLst/>
          </a:prstGeom>
          <a:solidFill>
            <a:srgbClr val="FFFF00">
              <a:alpha val="37000"/>
            </a:srgb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Pfeil nach links 11"/>
          <p:cNvSpPr/>
          <p:nvPr/>
        </p:nvSpPr>
        <p:spPr>
          <a:xfrm flipH="1">
            <a:off x="5539095" y="1279363"/>
            <a:ext cx="2306533" cy="754912"/>
          </a:xfrm>
          <a:prstGeom prst="leftArrow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rechtsrum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13" name="Pfeil nach links 12"/>
          <p:cNvSpPr/>
          <p:nvPr/>
        </p:nvSpPr>
        <p:spPr>
          <a:xfrm flipH="1">
            <a:off x="5755433" y="4757064"/>
            <a:ext cx="2306534" cy="754912"/>
          </a:xfrm>
          <a:prstGeom prst="leftArrow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rgbClr val="FF0000"/>
                </a:solidFill>
              </a:rPr>
              <a:t>l</a:t>
            </a:r>
            <a:r>
              <a:rPr lang="de-DE" sz="2400" dirty="0" smtClean="0">
                <a:solidFill>
                  <a:srgbClr val="FF0000"/>
                </a:solidFill>
              </a:rPr>
              <a:t>inksrum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4" name="Google Shape;57;p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631140" y="2136351"/>
            <a:ext cx="1803929" cy="254937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87318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8646"/>
    </mc:Choice>
    <mc:Fallback>
      <p:transition spd="slow" advTm="586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8999" y="982245"/>
            <a:ext cx="7136452" cy="4280203"/>
          </a:xfrm>
          <a:prstGeom prst="rect">
            <a:avLst/>
          </a:prstGeom>
        </p:spPr>
      </p:pic>
      <p:sp>
        <p:nvSpPr>
          <p:cNvPr id="9" name="Textfeld 8"/>
          <p:cNvSpPr txBox="1"/>
          <p:nvPr/>
        </p:nvSpPr>
        <p:spPr>
          <a:xfrm>
            <a:off x="0" y="982245"/>
            <a:ext cx="4572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 smtClean="0"/>
              <a:t>Projekthighlights: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Schrittmotor an PC3..PC0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Multifunctionshield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Analoge Geschwindigkeitsvorgabe mit </a:t>
            </a:r>
            <a:r>
              <a:rPr lang="de-DE" sz="2400" dirty="0" err="1" smtClean="0"/>
              <a:t>Poti</a:t>
            </a:r>
            <a:endParaRPr lang="de-DE" sz="2400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4-stellige Geschwindigkeits-anzeige auf Siebensegment-anzeige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2400" dirty="0" err="1" smtClean="0"/>
              <a:t>Interruptgesteuerte</a:t>
            </a:r>
            <a:r>
              <a:rPr lang="de-DE" sz="2400" dirty="0" smtClean="0"/>
              <a:t> Richtungsumkehr mit Taste A1</a:t>
            </a:r>
            <a:endParaRPr lang="de-DE" sz="2400" dirty="0"/>
          </a:p>
        </p:txBody>
      </p:sp>
      <p:pic>
        <p:nvPicPr>
          <p:cNvPr id="4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300538" y="3987759"/>
            <a:ext cx="1803929" cy="254937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513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237"/>
    </mc:Choice>
    <mc:Fallback>
      <p:transition spd="slow" advTm="42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8999" y="982245"/>
            <a:ext cx="7136452" cy="4280203"/>
          </a:xfrm>
          <a:prstGeom prst="rect">
            <a:avLst/>
          </a:prstGeom>
        </p:spPr>
      </p:pic>
      <p:sp>
        <p:nvSpPr>
          <p:cNvPr id="9" name="Textfeld 8"/>
          <p:cNvSpPr txBox="1"/>
          <p:nvPr/>
        </p:nvSpPr>
        <p:spPr>
          <a:xfrm>
            <a:off x="0" y="982245"/>
            <a:ext cx="4572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 smtClean="0"/>
              <a:t>Projekthighlights: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Schrittmotor an PC3..PC0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Multifunctionshield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Analoge Geschwindigkeitsvorgabe mit </a:t>
            </a:r>
            <a:r>
              <a:rPr lang="de-DE" sz="2400" dirty="0" err="1" smtClean="0"/>
              <a:t>Poti</a:t>
            </a:r>
            <a:endParaRPr lang="de-DE" sz="2400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4-stellige Geschwindigkeits-anzeige auf Siebensegment-anzeige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2400" dirty="0" err="1" smtClean="0"/>
              <a:t>Interruptgesteuerte</a:t>
            </a:r>
            <a:r>
              <a:rPr lang="de-DE" sz="2400" dirty="0" smtClean="0"/>
              <a:t> Richtungsumkehr mit Taste A1</a:t>
            </a:r>
            <a:endParaRPr lang="de-DE" sz="2400" dirty="0"/>
          </a:p>
        </p:txBody>
      </p:sp>
      <p:pic>
        <p:nvPicPr>
          <p:cNvPr id="4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57476" y="3482428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hteck 2"/>
          <p:cNvSpPr/>
          <p:nvPr/>
        </p:nvSpPr>
        <p:spPr>
          <a:xfrm>
            <a:off x="8361405" y="3830595"/>
            <a:ext cx="453081" cy="477794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Rechteck 4"/>
          <p:cNvSpPr/>
          <p:nvPr/>
        </p:nvSpPr>
        <p:spPr>
          <a:xfrm>
            <a:off x="425302" y="4308389"/>
            <a:ext cx="3912782" cy="1121916"/>
          </a:xfrm>
          <a:prstGeom prst="rect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Legende mit Linie 1 9"/>
          <p:cNvSpPr/>
          <p:nvPr/>
        </p:nvSpPr>
        <p:spPr>
          <a:xfrm>
            <a:off x="3280876" y="2402959"/>
            <a:ext cx="3276600" cy="1461872"/>
          </a:xfrm>
          <a:prstGeom prst="borderCallout1">
            <a:avLst>
              <a:gd name="adj1" fmla="val 103378"/>
              <a:gd name="adj2" fmla="val 101632"/>
              <a:gd name="adj3" fmla="val 112588"/>
              <a:gd name="adj4" fmla="val 106880"/>
            </a:avLst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Taste PA1 soll als Richtungsumschalttaste verwendet werden</a:t>
            </a:r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61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8737"/>
    </mc:Choice>
    <mc:Fallback>
      <p:transition spd="slow" advTm="487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8999" y="982245"/>
            <a:ext cx="7136452" cy="4280203"/>
          </a:xfrm>
          <a:prstGeom prst="rect">
            <a:avLst/>
          </a:prstGeom>
        </p:spPr>
      </p:pic>
      <p:sp>
        <p:nvSpPr>
          <p:cNvPr id="9" name="Textfeld 8"/>
          <p:cNvSpPr txBox="1"/>
          <p:nvPr/>
        </p:nvSpPr>
        <p:spPr>
          <a:xfrm>
            <a:off x="0" y="982245"/>
            <a:ext cx="4572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 smtClean="0"/>
              <a:t>Projekthighlights: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Schrittmotor an PC3..PC0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Multifunctionshield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Analoge Geschwindigkeitsvorgabe mit </a:t>
            </a:r>
            <a:r>
              <a:rPr lang="de-DE" sz="2400" dirty="0" err="1" smtClean="0"/>
              <a:t>Poti</a:t>
            </a:r>
            <a:endParaRPr lang="de-DE" sz="2400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4-stellige Geschwindigkeits-anzeige auf Siebensegment-anzeige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2400" dirty="0" err="1" smtClean="0"/>
              <a:t>Interruptgesteuerte</a:t>
            </a:r>
            <a:r>
              <a:rPr lang="de-DE" sz="2400" dirty="0" smtClean="0"/>
              <a:t> Richtungsumkehr mit Taste A1</a:t>
            </a:r>
            <a:endParaRPr lang="de-DE" sz="2400" dirty="0"/>
          </a:p>
        </p:txBody>
      </p:sp>
      <p:pic>
        <p:nvPicPr>
          <p:cNvPr id="4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990666" y="2089563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hteck 2"/>
          <p:cNvSpPr/>
          <p:nvPr/>
        </p:nvSpPr>
        <p:spPr>
          <a:xfrm>
            <a:off x="6734623" y="2473479"/>
            <a:ext cx="197805" cy="407944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Rechteck 4"/>
          <p:cNvSpPr/>
          <p:nvPr/>
        </p:nvSpPr>
        <p:spPr>
          <a:xfrm>
            <a:off x="425302" y="4308389"/>
            <a:ext cx="3912782" cy="1121916"/>
          </a:xfrm>
          <a:prstGeom prst="rect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Legende mit Linie 1 9"/>
          <p:cNvSpPr/>
          <p:nvPr/>
        </p:nvSpPr>
        <p:spPr>
          <a:xfrm>
            <a:off x="1061484" y="2286001"/>
            <a:ext cx="3276600" cy="1461872"/>
          </a:xfrm>
          <a:prstGeom prst="borderCallout1">
            <a:avLst>
              <a:gd name="adj1" fmla="val 103378"/>
              <a:gd name="adj2" fmla="val 101632"/>
              <a:gd name="adj3" fmla="val 112588"/>
              <a:gd name="adj4" fmla="val 106880"/>
            </a:avLst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Die Drehrichtung soll mit LED D1 angezeigt werden.</a:t>
            </a:r>
          </a:p>
        </p:txBody>
      </p:sp>
      <p:pic>
        <p:nvPicPr>
          <p:cNvPr id="11" name="Audio 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205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640"/>
    </mc:Choice>
    <mc:Fallback>
      <p:transition spd="slow" advTm="56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grpSp>
        <p:nvGrpSpPr>
          <p:cNvPr id="171" name="Gruppieren 170"/>
          <p:cNvGrpSpPr/>
          <p:nvPr/>
        </p:nvGrpSpPr>
        <p:grpSpPr>
          <a:xfrm>
            <a:off x="579322" y="814388"/>
            <a:ext cx="5351715" cy="5927606"/>
            <a:chOff x="579323" y="814388"/>
            <a:chExt cx="4085146" cy="4979278"/>
          </a:xfrm>
        </p:grpSpPr>
        <p:cxnSp>
          <p:nvCxnSpPr>
            <p:cNvPr id="13" name="Gerader Verbinder 12"/>
            <p:cNvCxnSpPr/>
            <p:nvPr/>
          </p:nvCxnSpPr>
          <p:spPr>
            <a:xfrm>
              <a:off x="1332707" y="4627332"/>
              <a:ext cx="0" cy="600494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Gerader Verbinder 13"/>
            <p:cNvCxnSpPr/>
            <p:nvPr/>
          </p:nvCxnSpPr>
          <p:spPr>
            <a:xfrm>
              <a:off x="1420480" y="4627332"/>
              <a:ext cx="0" cy="600494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Gerader Verbinder 14"/>
            <p:cNvCxnSpPr/>
            <p:nvPr/>
          </p:nvCxnSpPr>
          <p:spPr>
            <a:xfrm>
              <a:off x="1522881" y="4634928"/>
              <a:ext cx="0" cy="600494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Gerader Verbinder 15"/>
            <p:cNvCxnSpPr/>
            <p:nvPr/>
          </p:nvCxnSpPr>
          <p:spPr>
            <a:xfrm>
              <a:off x="1596025" y="4627332"/>
              <a:ext cx="0" cy="600494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Gerader Verbinder 16"/>
            <p:cNvCxnSpPr/>
            <p:nvPr/>
          </p:nvCxnSpPr>
          <p:spPr>
            <a:xfrm>
              <a:off x="1683798" y="4634928"/>
              <a:ext cx="0" cy="600494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Gruppieren 19"/>
            <p:cNvGrpSpPr>
              <a:grpSpLocks/>
            </p:cNvGrpSpPr>
            <p:nvPr/>
          </p:nvGrpSpPr>
          <p:grpSpPr bwMode="auto">
            <a:xfrm>
              <a:off x="579323" y="814388"/>
              <a:ext cx="4085146" cy="2579966"/>
              <a:chOff x="1636" y="10456"/>
              <a:chExt cx="9001" cy="5124"/>
            </a:xfrm>
          </p:grpSpPr>
          <p:pic>
            <p:nvPicPr>
              <p:cNvPr id="167" name="Picture 3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81" y="10456"/>
                <a:ext cx="8556" cy="512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168" name="Group 4"/>
              <p:cNvGrpSpPr>
                <a:grpSpLocks/>
              </p:cNvGrpSpPr>
              <p:nvPr/>
            </p:nvGrpSpPr>
            <p:grpSpPr bwMode="auto">
              <a:xfrm>
                <a:off x="1636" y="11860"/>
                <a:ext cx="5521" cy="1796"/>
                <a:chOff x="396" y="9081"/>
                <a:chExt cx="5521" cy="1796"/>
              </a:xfrm>
            </p:grpSpPr>
            <p:sp>
              <p:nvSpPr>
                <p:cNvPr id="169" name="Text Box 5"/>
                <p:cNvSpPr txBox="1">
                  <a:spLocks noChangeArrowheads="1"/>
                </p:cNvSpPr>
                <p:nvPr/>
              </p:nvSpPr>
              <p:spPr bwMode="auto">
                <a:xfrm>
                  <a:off x="5298" y="9081"/>
                  <a:ext cx="619" cy="27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/>
                    </a14:hiddenEffects>
                  </a:ext>
                </a:extLst>
              </p:spPr>
              <p:txBody>
                <a:bodyPr rot="0" vert="horz" wrap="square" lIns="0" tIns="0" rIns="0" bIns="0" anchor="t" anchorCtr="0">
                  <a:noAutofit/>
                </a:bodyPr>
                <a:lstStyle/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de-DE" sz="1000"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LED</a:t>
                  </a:r>
                  <a:endParaRPr lang="de-DE" sz="11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70" name="Text Box 6"/>
                <p:cNvSpPr txBox="1">
                  <a:spLocks noChangeArrowheads="1"/>
                </p:cNvSpPr>
                <p:nvPr/>
              </p:nvSpPr>
              <p:spPr bwMode="auto">
                <a:xfrm>
                  <a:off x="396" y="10601"/>
                  <a:ext cx="865" cy="27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/>
                    </a14:hiddenEffects>
                  </a:ext>
                </a:extLst>
              </p:spPr>
              <p:txBody>
                <a:bodyPr rot="0" vert="horz" wrap="square" lIns="0" tIns="0" rIns="0" bIns="0" anchor="t" anchorCtr="0">
                  <a:noAutofit/>
                </a:bodyPr>
                <a:lstStyle/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de-DE" sz="1000"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Taste</a:t>
                  </a:r>
                  <a:endParaRPr lang="de-DE" sz="11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70" name="Rechteck 69"/>
            <p:cNvSpPr/>
            <p:nvPr/>
          </p:nvSpPr>
          <p:spPr>
            <a:xfrm>
              <a:off x="579323" y="3655107"/>
              <a:ext cx="1462474" cy="123047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71" name="Rechteck 70"/>
            <p:cNvSpPr/>
            <p:nvPr/>
          </p:nvSpPr>
          <p:spPr>
            <a:xfrm>
              <a:off x="1164476" y="3920950"/>
              <a:ext cx="97144" cy="98240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72" name="Rechteck 71"/>
            <p:cNvSpPr/>
            <p:nvPr/>
          </p:nvSpPr>
          <p:spPr>
            <a:xfrm>
              <a:off x="1376593" y="3920950"/>
              <a:ext cx="97144" cy="98240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73" name="Rechteck 72"/>
            <p:cNvSpPr/>
            <p:nvPr/>
          </p:nvSpPr>
          <p:spPr>
            <a:xfrm>
              <a:off x="1596025" y="3920950"/>
              <a:ext cx="97144" cy="98240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74" name="Rechteck 73"/>
            <p:cNvSpPr/>
            <p:nvPr/>
          </p:nvSpPr>
          <p:spPr>
            <a:xfrm>
              <a:off x="1815457" y="3920950"/>
              <a:ext cx="97144" cy="98240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75" name="Textfeld 165"/>
            <p:cNvSpPr txBox="1"/>
            <p:nvPr/>
          </p:nvSpPr>
          <p:spPr>
            <a:xfrm>
              <a:off x="1098646" y="3571556"/>
              <a:ext cx="189844" cy="295381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vert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lnSpc>
                  <a:spcPct val="107000"/>
                </a:lnSpc>
                <a:spcAft>
                  <a:spcPts val="800"/>
                </a:spcAft>
              </a:pPr>
              <a:r>
                <a:rPr lang="de-DE" sz="10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IN4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6" name="Textfeld 166"/>
            <p:cNvSpPr txBox="1"/>
            <p:nvPr/>
          </p:nvSpPr>
          <p:spPr>
            <a:xfrm>
              <a:off x="1296135" y="3579152"/>
              <a:ext cx="189844" cy="295381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vert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lnSpc>
                  <a:spcPct val="107000"/>
                </a:lnSpc>
                <a:spcAft>
                  <a:spcPts val="800"/>
                </a:spcAft>
              </a:pPr>
              <a:r>
                <a:rPr lang="de-DE" sz="10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IN3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7" name="Textfeld 167"/>
            <p:cNvSpPr txBox="1"/>
            <p:nvPr/>
          </p:nvSpPr>
          <p:spPr>
            <a:xfrm>
              <a:off x="1530196" y="3601938"/>
              <a:ext cx="189844" cy="295381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vert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lnSpc>
                  <a:spcPct val="107000"/>
                </a:lnSpc>
                <a:spcAft>
                  <a:spcPts val="800"/>
                </a:spcAft>
              </a:pPr>
              <a:r>
                <a:rPr lang="de-DE" sz="10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IN2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8" name="Textfeld 168"/>
            <p:cNvSpPr txBox="1"/>
            <p:nvPr/>
          </p:nvSpPr>
          <p:spPr>
            <a:xfrm>
              <a:off x="1756942" y="3594343"/>
              <a:ext cx="189844" cy="295381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vert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lnSpc>
                  <a:spcPct val="107000"/>
                </a:lnSpc>
                <a:spcAft>
                  <a:spcPts val="800"/>
                </a:spcAft>
              </a:pPr>
              <a:r>
                <a:rPr lang="de-DE" sz="10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IN1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9" name="Rechteck 78"/>
            <p:cNvSpPr/>
            <p:nvPr/>
          </p:nvSpPr>
          <p:spPr>
            <a:xfrm>
              <a:off x="1098646" y="4126028"/>
              <a:ext cx="815124" cy="31742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80" name="Rechteck 79"/>
            <p:cNvSpPr/>
            <p:nvPr/>
          </p:nvSpPr>
          <p:spPr>
            <a:xfrm>
              <a:off x="1098646" y="4558972"/>
              <a:ext cx="768012" cy="68359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81" name="Ellipse 80"/>
            <p:cNvSpPr/>
            <p:nvPr/>
          </p:nvSpPr>
          <p:spPr>
            <a:xfrm>
              <a:off x="1142532" y="5075466"/>
              <a:ext cx="658296" cy="683596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SM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82" name="Rechteck 81"/>
            <p:cNvSpPr/>
            <p:nvPr/>
          </p:nvSpPr>
          <p:spPr>
            <a:xfrm rot="16200000">
              <a:off x="870033" y="4211397"/>
              <a:ext cx="100878" cy="94605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83" name="Rechteck 82"/>
            <p:cNvSpPr/>
            <p:nvPr/>
          </p:nvSpPr>
          <p:spPr>
            <a:xfrm rot="16200000">
              <a:off x="870033" y="3983531"/>
              <a:ext cx="100878" cy="94605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84" name="Textfeld 187"/>
            <p:cNvSpPr txBox="1"/>
            <p:nvPr/>
          </p:nvSpPr>
          <p:spPr>
            <a:xfrm>
              <a:off x="615896" y="3958928"/>
              <a:ext cx="189844" cy="295381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lnSpc>
                  <a:spcPct val="107000"/>
                </a:lnSpc>
                <a:spcAft>
                  <a:spcPts val="800"/>
                </a:spcAft>
              </a:pPr>
              <a:r>
                <a:rPr lang="de-DE" sz="10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-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5" name="Textfeld 186"/>
            <p:cNvSpPr txBox="1"/>
            <p:nvPr/>
          </p:nvSpPr>
          <p:spPr>
            <a:xfrm>
              <a:off x="615896" y="4179196"/>
              <a:ext cx="189844" cy="295381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lnSpc>
                  <a:spcPct val="107000"/>
                </a:lnSpc>
                <a:spcAft>
                  <a:spcPts val="800"/>
                </a:spcAft>
              </a:pPr>
              <a:r>
                <a:rPr lang="de-DE" sz="10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+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6" name="Rechteck 85"/>
            <p:cNvSpPr/>
            <p:nvPr/>
          </p:nvSpPr>
          <p:spPr>
            <a:xfrm rot="16200000">
              <a:off x="870033" y="4439262"/>
              <a:ext cx="100878" cy="94605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87" name="Rechteck 86"/>
            <p:cNvSpPr/>
            <p:nvPr/>
          </p:nvSpPr>
          <p:spPr>
            <a:xfrm rot="16200000">
              <a:off x="870033" y="4659532"/>
              <a:ext cx="100878" cy="94605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97" name="Freihandform 96"/>
            <p:cNvSpPr/>
            <p:nvPr/>
          </p:nvSpPr>
          <p:spPr>
            <a:xfrm>
              <a:off x="1844715" y="3191781"/>
              <a:ext cx="95088" cy="774742"/>
            </a:xfrm>
            <a:custGeom>
              <a:avLst/>
              <a:gdLst>
                <a:gd name="connsiteX0" fmla="*/ 14631 w 95098"/>
                <a:gd name="connsiteY0" fmla="*/ 746151 h 746151"/>
                <a:gd name="connsiteX1" fmla="*/ 95098 w 95098"/>
                <a:gd name="connsiteY1" fmla="*/ 665684 h 746151"/>
                <a:gd name="connsiteX2" fmla="*/ 95098 w 95098"/>
                <a:gd name="connsiteY2" fmla="*/ 0 h 746151"/>
                <a:gd name="connsiteX3" fmla="*/ 0 w 95098"/>
                <a:gd name="connsiteY3" fmla="*/ 0 h 746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098" h="746151">
                  <a:moveTo>
                    <a:pt x="14631" y="746151"/>
                  </a:moveTo>
                  <a:lnTo>
                    <a:pt x="95098" y="665684"/>
                  </a:lnTo>
                  <a:lnTo>
                    <a:pt x="95098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00" name="Freihandform 99"/>
            <p:cNvSpPr/>
            <p:nvPr/>
          </p:nvSpPr>
          <p:spPr>
            <a:xfrm>
              <a:off x="1215676" y="3191781"/>
              <a:ext cx="80458" cy="774742"/>
            </a:xfrm>
            <a:custGeom>
              <a:avLst/>
              <a:gdLst>
                <a:gd name="connsiteX0" fmla="*/ 0 w 80467"/>
                <a:gd name="connsiteY0" fmla="*/ 746151 h 746151"/>
                <a:gd name="connsiteX1" fmla="*/ 80467 w 80467"/>
                <a:gd name="connsiteY1" fmla="*/ 665684 h 746151"/>
                <a:gd name="connsiteX2" fmla="*/ 80467 w 80467"/>
                <a:gd name="connsiteY2" fmla="*/ 153620 h 746151"/>
                <a:gd name="connsiteX3" fmla="*/ 29261 w 80467"/>
                <a:gd name="connsiteY3" fmla="*/ 153620 h 746151"/>
                <a:gd name="connsiteX4" fmla="*/ 29261 w 80467"/>
                <a:gd name="connsiteY4" fmla="*/ 0 h 746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467" h="746151">
                  <a:moveTo>
                    <a:pt x="0" y="746151"/>
                  </a:moveTo>
                  <a:lnTo>
                    <a:pt x="80467" y="665684"/>
                  </a:lnTo>
                  <a:lnTo>
                    <a:pt x="80467" y="153620"/>
                  </a:lnTo>
                  <a:lnTo>
                    <a:pt x="29261" y="153620"/>
                  </a:lnTo>
                  <a:lnTo>
                    <a:pt x="29261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01" name="Freihandform 100"/>
            <p:cNvSpPr/>
            <p:nvPr/>
          </p:nvSpPr>
          <p:spPr>
            <a:xfrm>
              <a:off x="689040" y="2151197"/>
              <a:ext cx="248689" cy="1876089"/>
            </a:xfrm>
            <a:custGeom>
              <a:avLst/>
              <a:gdLst>
                <a:gd name="connsiteX0" fmla="*/ 248716 w 248716"/>
                <a:gd name="connsiteY0" fmla="*/ 1806854 h 1806854"/>
                <a:gd name="connsiteX1" fmla="*/ 0 w 248716"/>
                <a:gd name="connsiteY1" fmla="*/ 1558138 h 1806854"/>
                <a:gd name="connsiteX2" fmla="*/ 0 w 248716"/>
                <a:gd name="connsiteY2" fmla="*/ 14630 h 1806854"/>
                <a:gd name="connsiteX3" fmla="*/ 0 w 248716"/>
                <a:gd name="connsiteY3" fmla="*/ 14630 h 1806854"/>
                <a:gd name="connsiteX4" fmla="*/ 14630 w 248716"/>
                <a:gd name="connsiteY4" fmla="*/ 0 h 1806854"/>
                <a:gd name="connsiteX5" fmla="*/ 219456 w 248716"/>
                <a:gd name="connsiteY5" fmla="*/ 0 h 180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8716" h="1806854">
                  <a:moveTo>
                    <a:pt x="248716" y="1806854"/>
                  </a:moveTo>
                  <a:lnTo>
                    <a:pt x="0" y="1558138"/>
                  </a:lnTo>
                  <a:lnTo>
                    <a:pt x="0" y="14630"/>
                  </a:lnTo>
                  <a:lnTo>
                    <a:pt x="0" y="14630"/>
                  </a:lnTo>
                  <a:lnTo>
                    <a:pt x="14630" y="0"/>
                  </a:lnTo>
                  <a:lnTo>
                    <a:pt x="219456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02" name="Freihandform 101"/>
            <p:cNvSpPr/>
            <p:nvPr/>
          </p:nvSpPr>
          <p:spPr>
            <a:xfrm>
              <a:off x="747554" y="2019870"/>
              <a:ext cx="1515789" cy="3773796"/>
            </a:xfrm>
            <a:custGeom>
              <a:avLst/>
              <a:gdLst>
                <a:gd name="connsiteX0" fmla="*/ 182880 w 4389120"/>
                <a:gd name="connsiteY0" fmla="*/ 2743200 h 4447641"/>
                <a:gd name="connsiteX1" fmla="*/ 0 w 4389120"/>
                <a:gd name="connsiteY1" fmla="*/ 2926080 h 4447641"/>
                <a:gd name="connsiteX2" fmla="*/ 0 w 4389120"/>
                <a:gd name="connsiteY2" fmla="*/ 4447641 h 4447641"/>
                <a:gd name="connsiteX3" fmla="*/ 124359 w 4389120"/>
                <a:gd name="connsiteY3" fmla="*/ 4447641 h 4447641"/>
                <a:gd name="connsiteX4" fmla="*/ 4389120 w 4389120"/>
                <a:gd name="connsiteY4" fmla="*/ 4447641 h 4447641"/>
                <a:gd name="connsiteX5" fmla="*/ 4389120 w 4389120"/>
                <a:gd name="connsiteY5" fmla="*/ 0 h 4447641"/>
                <a:gd name="connsiteX6" fmla="*/ 3767328 w 4389120"/>
                <a:gd name="connsiteY6" fmla="*/ 0 h 4447641"/>
                <a:gd name="connsiteX0" fmla="*/ 182880 w 4389120"/>
                <a:gd name="connsiteY0" fmla="*/ 2743200 h 4447641"/>
                <a:gd name="connsiteX1" fmla="*/ 0 w 4389120"/>
                <a:gd name="connsiteY1" fmla="*/ 2926080 h 4447641"/>
                <a:gd name="connsiteX2" fmla="*/ 0 w 4389120"/>
                <a:gd name="connsiteY2" fmla="*/ 4447641 h 4447641"/>
                <a:gd name="connsiteX3" fmla="*/ 124359 w 4389120"/>
                <a:gd name="connsiteY3" fmla="*/ 4447641 h 4447641"/>
                <a:gd name="connsiteX4" fmla="*/ 4389120 w 4389120"/>
                <a:gd name="connsiteY4" fmla="*/ 4447641 h 4447641"/>
                <a:gd name="connsiteX5" fmla="*/ 4389120 w 4389120"/>
                <a:gd name="connsiteY5" fmla="*/ 0 h 4447641"/>
                <a:gd name="connsiteX6" fmla="*/ 1385536 w 4389120"/>
                <a:gd name="connsiteY6" fmla="*/ 601715 h 4447641"/>
                <a:gd name="connsiteX0" fmla="*/ 182880 w 4389120"/>
                <a:gd name="connsiteY0" fmla="*/ 2141485 h 3845926"/>
                <a:gd name="connsiteX1" fmla="*/ 0 w 4389120"/>
                <a:gd name="connsiteY1" fmla="*/ 2324365 h 3845926"/>
                <a:gd name="connsiteX2" fmla="*/ 0 w 4389120"/>
                <a:gd name="connsiteY2" fmla="*/ 3845926 h 3845926"/>
                <a:gd name="connsiteX3" fmla="*/ 124359 w 4389120"/>
                <a:gd name="connsiteY3" fmla="*/ 3845926 h 3845926"/>
                <a:gd name="connsiteX4" fmla="*/ 4389120 w 4389120"/>
                <a:gd name="connsiteY4" fmla="*/ 3845926 h 3845926"/>
                <a:gd name="connsiteX5" fmla="*/ 1475006 w 4389120"/>
                <a:gd name="connsiteY5" fmla="*/ 0 h 3845926"/>
                <a:gd name="connsiteX6" fmla="*/ 1385536 w 4389120"/>
                <a:gd name="connsiteY6" fmla="*/ 0 h 3845926"/>
                <a:gd name="connsiteX0" fmla="*/ 182880 w 1515954"/>
                <a:gd name="connsiteY0" fmla="*/ 2141485 h 3845926"/>
                <a:gd name="connsiteX1" fmla="*/ 0 w 1515954"/>
                <a:gd name="connsiteY1" fmla="*/ 2324365 h 3845926"/>
                <a:gd name="connsiteX2" fmla="*/ 0 w 1515954"/>
                <a:gd name="connsiteY2" fmla="*/ 3845926 h 3845926"/>
                <a:gd name="connsiteX3" fmla="*/ 124359 w 1515954"/>
                <a:gd name="connsiteY3" fmla="*/ 3845926 h 3845926"/>
                <a:gd name="connsiteX4" fmla="*/ 1515954 w 1515954"/>
                <a:gd name="connsiteY4" fmla="*/ 3603931 h 3845926"/>
                <a:gd name="connsiteX5" fmla="*/ 1475006 w 1515954"/>
                <a:gd name="connsiteY5" fmla="*/ 0 h 3845926"/>
                <a:gd name="connsiteX6" fmla="*/ 1385536 w 1515954"/>
                <a:gd name="connsiteY6" fmla="*/ 0 h 3845926"/>
                <a:gd name="connsiteX0" fmla="*/ 182880 w 1515954"/>
                <a:gd name="connsiteY0" fmla="*/ 2141485 h 3845926"/>
                <a:gd name="connsiteX1" fmla="*/ 0 w 1515954"/>
                <a:gd name="connsiteY1" fmla="*/ 2324365 h 3845926"/>
                <a:gd name="connsiteX2" fmla="*/ 0 w 1515954"/>
                <a:gd name="connsiteY2" fmla="*/ 3617012 h 3845926"/>
                <a:gd name="connsiteX3" fmla="*/ 124359 w 1515954"/>
                <a:gd name="connsiteY3" fmla="*/ 3845926 h 3845926"/>
                <a:gd name="connsiteX4" fmla="*/ 1515954 w 1515954"/>
                <a:gd name="connsiteY4" fmla="*/ 3603931 h 3845926"/>
                <a:gd name="connsiteX5" fmla="*/ 1475006 w 1515954"/>
                <a:gd name="connsiteY5" fmla="*/ 0 h 3845926"/>
                <a:gd name="connsiteX6" fmla="*/ 1385536 w 1515954"/>
                <a:gd name="connsiteY6" fmla="*/ 0 h 3845926"/>
                <a:gd name="connsiteX0" fmla="*/ 182880 w 1515954"/>
                <a:gd name="connsiteY0" fmla="*/ 2141485 h 3617013"/>
                <a:gd name="connsiteX1" fmla="*/ 0 w 1515954"/>
                <a:gd name="connsiteY1" fmla="*/ 2324365 h 3617013"/>
                <a:gd name="connsiteX2" fmla="*/ 0 w 1515954"/>
                <a:gd name="connsiteY2" fmla="*/ 3617012 h 3617013"/>
                <a:gd name="connsiteX3" fmla="*/ 226728 w 1515954"/>
                <a:gd name="connsiteY3" fmla="*/ 3617013 h 3617013"/>
                <a:gd name="connsiteX4" fmla="*/ 1515954 w 1515954"/>
                <a:gd name="connsiteY4" fmla="*/ 3603931 h 3617013"/>
                <a:gd name="connsiteX5" fmla="*/ 1475006 w 1515954"/>
                <a:gd name="connsiteY5" fmla="*/ 0 h 3617013"/>
                <a:gd name="connsiteX6" fmla="*/ 1385536 w 1515954"/>
                <a:gd name="connsiteY6" fmla="*/ 0 h 3617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15954" h="3617013">
                  <a:moveTo>
                    <a:pt x="182880" y="2141485"/>
                  </a:moveTo>
                  <a:lnTo>
                    <a:pt x="0" y="2324365"/>
                  </a:lnTo>
                  <a:lnTo>
                    <a:pt x="0" y="3617012"/>
                  </a:lnTo>
                  <a:lnTo>
                    <a:pt x="226728" y="3617013"/>
                  </a:lnTo>
                  <a:lnTo>
                    <a:pt x="1515954" y="3603931"/>
                  </a:lnTo>
                  <a:lnTo>
                    <a:pt x="1475006" y="0"/>
                  </a:lnTo>
                  <a:lnTo>
                    <a:pt x="1385536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</p:grpSp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150338"/>
              </p:ext>
            </p:extLst>
          </p:nvPr>
        </p:nvGraphicFramePr>
        <p:xfrm>
          <a:off x="6774941" y="1368091"/>
          <a:ext cx="5417057" cy="39141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12119"/>
                <a:gridCol w="2704938"/>
              </a:tblGrid>
              <a:tr h="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 err="1">
                          <a:solidFill>
                            <a:schemeClr val="tx1"/>
                          </a:solidFill>
                          <a:effectLst/>
                        </a:rPr>
                        <a:t>Nucleo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Schrittmotor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CN7 Pin 38 PC0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IN1 GPIO-Output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CN7 Pin </a:t>
                      </a:r>
                      <a:r>
                        <a:rPr lang="de-DE" sz="2400" dirty="0" smtClean="0">
                          <a:solidFill>
                            <a:schemeClr val="tx1"/>
                          </a:solidFill>
                          <a:effectLst/>
                        </a:rPr>
                        <a:t>36 PC1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 smtClean="0">
                          <a:solidFill>
                            <a:schemeClr val="tx1"/>
                          </a:solidFill>
                          <a:effectLst/>
                        </a:rPr>
                        <a:t>IN2 </a:t>
                      </a: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GPIO-Output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91945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CN7 Pin </a:t>
                      </a:r>
                      <a:r>
                        <a:rPr lang="de-DE" sz="2400" dirty="0" smtClean="0">
                          <a:solidFill>
                            <a:schemeClr val="tx1"/>
                          </a:solidFill>
                          <a:effectLst/>
                        </a:rPr>
                        <a:t>35 PC2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IN3 GPIO-Output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CN7 Pin </a:t>
                      </a:r>
                      <a:r>
                        <a:rPr lang="de-DE" sz="2400" dirty="0" smtClean="0">
                          <a:solidFill>
                            <a:schemeClr val="tx1"/>
                          </a:solidFill>
                          <a:effectLst/>
                        </a:rPr>
                        <a:t>33 PC3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 smtClean="0">
                          <a:solidFill>
                            <a:schemeClr val="tx1"/>
                          </a:solidFill>
                          <a:effectLst/>
                        </a:rPr>
                        <a:t>IN4 </a:t>
                      </a: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GPIO-Output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 smtClean="0">
                          <a:solidFill>
                            <a:schemeClr val="tx1"/>
                          </a:solidFill>
                          <a:effectLst/>
                        </a:rPr>
                        <a:t>CN7 </a:t>
                      </a: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Pin </a:t>
                      </a:r>
                      <a:r>
                        <a:rPr lang="de-DE" sz="2400" dirty="0" smtClean="0">
                          <a:solidFill>
                            <a:schemeClr val="tx1"/>
                          </a:solidFill>
                          <a:effectLst/>
                        </a:rPr>
                        <a:t>18 +5V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CN7 Pin </a:t>
                      </a:r>
                      <a:r>
                        <a:rPr lang="de-DE" sz="2400" dirty="0" smtClean="0">
                          <a:solidFill>
                            <a:schemeClr val="tx1"/>
                          </a:solidFill>
                          <a:effectLst/>
                        </a:rPr>
                        <a:t>19 GND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Nucleo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Multifunctionshield</a:t>
                      </a:r>
                      <a:endParaRPr lang="de-DE" sz="2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CN8 Pin 2 PA1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Taste</a:t>
                      </a:r>
                      <a:r>
                        <a:rPr lang="de-DE" sz="24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PA1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CN5 Pin 6 PA5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LED D1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Rechteck 4"/>
          <p:cNvSpPr/>
          <p:nvPr/>
        </p:nvSpPr>
        <p:spPr>
          <a:xfrm>
            <a:off x="6774941" y="847486"/>
            <a:ext cx="5201159" cy="487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Anschlussbelegung und Konfiguration:</a:t>
            </a:r>
            <a:endParaRPr lang="de-D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Legende mit Linie 1 5"/>
          <p:cNvSpPr/>
          <p:nvPr/>
        </p:nvSpPr>
        <p:spPr>
          <a:xfrm>
            <a:off x="7708605" y="5280622"/>
            <a:ext cx="3756428" cy="1001455"/>
          </a:xfrm>
          <a:prstGeom prst="borderCallout1">
            <a:avLst>
              <a:gd name="adj1" fmla="val 39675"/>
              <a:gd name="adj2" fmla="val 388"/>
              <a:gd name="adj3" fmla="val 9602"/>
              <a:gd name="adj4" fmla="val -22949"/>
            </a:avLst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Anschluss des Schrittmotors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4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902940" y="3337631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Textfeld 171"/>
          <p:cNvSpPr txBox="1"/>
          <p:nvPr/>
        </p:nvSpPr>
        <p:spPr>
          <a:xfrm>
            <a:off x="3493899" y="6077430"/>
            <a:ext cx="55998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smtClean="0">
                <a:solidFill>
                  <a:srgbClr val="FF0000"/>
                </a:solidFill>
              </a:rPr>
              <a:t>Stufe 2: </a:t>
            </a:r>
            <a:r>
              <a:rPr lang="de-DE" sz="3200" dirty="0" err="1" smtClean="0">
                <a:solidFill>
                  <a:srgbClr val="FF0000"/>
                </a:solidFill>
              </a:rPr>
              <a:t>Interrupteingang</a:t>
            </a:r>
            <a:r>
              <a:rPr lang="de-DE" sz="3200" dirty="0" smtClean="0">
                <a:solidFill>
                  <a:srgbClr val="FF0000"/>
                </a:solidFill>
              </a:rPr>
              <a:t> nutzen</a:t>
            </a:r>
            <a:endParaRPr lang="de-DE" sz="3200" dirty="0">
              <a:solidFill>
                <a:srgbClr val="FF0000"/>
              </a:solidFill>
            </a:endParaRPr>
          </a:p>
        </p:txBody>
      </p:sp>
      <p:sp>
        <p:nvSpPr>
          <p:cNvPr id="44" name="Freihandform 43"/>
          <p:cNvSpPr/>
          <p:nvPr/>
        </p:nvSpPr>
        <p:spPr>
          <a:xfrm>
            <a:off x="873211" y="3501081"/>
            <a:ext cx="823784" cy="1194487"/>
          </a:xfrm>
          <a:custGeom>
            <a:avLst/>
            <a:gdLst>
              <a:gd name="connsiteX0" fmla="*/ 823784 w 823784"/>
              <a:gd name="connsiteY0" fmla="*/ 1062681 h 1194487"/>
              <a:gd name="connsiteX1" fmla="*/ 650789 w 823784"/>
              <a:gd name="connsiteY1" fmla="*/ 1194487 h 1194487"/>
              <a:gd name="connsiteX2" fmla="*/ 387178 w 823784"/>
              <a:gd name="connsiteY2" fmla="*/ 1194487 h 1194487"/>
              <a:gd name="connsiteX3" fmla="*/ 0 w 823784"/>
              <a:gd name="connsiteY3" fmla="*/ 807309 h 1194487"/>
              <a:gd name="connsiteX4" fmla="*/ 0 w 823784"/>
              <a:gd name="connsiteY4" fmla="*/ 0 h 1194487"/>
              <a:gd name="connsiteX5" fmla="*/ 172994 w 823784"/>
              <a:gd name="connsiteY5" fmla="*/ 0 h 1194487"/>
              <a:gd name="connsiteX6" fmla="*/ 172994 w 823784"/>
              <a:gd name="connsiteY6" fmla="*/ 0 h 1194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23784" h="1194487">
                <a:moveTo>
                  <a:pt x="823784" y="1062681"/>
                </a:moveTo>
                <a:lnTo>
                  <a:pt x="650789" y="1194487"/>
                </a:lnTo>
                <a:lnTo>
                  <a:pt x="387178" y="1194487"/>
                </a:lnTo>
                <a:lnTo>
                  <a:pt x="0" y="807309"/>
                </a:lnTo>
                <a:lnTo>
                  <a:pt x="0" y="0"/>
                </a:lnTo>
                <a:lnTo>
                  <a:pt x="172994" y="0"/>
                </a:lnTo>
                <a:lnTo>
                  <a:pt x="172994" y="0"/>
                </a:ln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Freihandform 44"/>
          <p:cNvSpPr/>
          <p:nvPr/>
        </p:nvSpPr>
        <p:spPr>
          <a:xfrm>
            <a:off x="1977081" y="3492843"/>
            <a:ext cx="708454" cy="1194487"/>
          </a:xfrm>
          <a:custGeom>
            <a:avLst/>
            <a:gdLst>
              <a:gd name="connsiteX0" fmla="*/ 0 w 708454"/>
              <a:gd name="connsiteY0" fmla="*/ 1087395 h 1194487"/>
              <a:gd name="connsiteX1" fmla="*/ 131805 w 708454"/>
              <a:gd name="connsiteY1" fmla="*/ 1194487 h 1194487"/>
              <a:gd name="connsiteX2" fmla="*/ 708454 w 708454"/>
              <a:gd name="connsiteY2" fmla="*/ 1194487 h 1194487"/>
              <a:gd name="connsiteX3" fmla="*/ 708454 w 708454"/>
              <a:gd name="connsiteY3" fmla="*/ 0 h 1194487"/>
              <a:gd name="connsiteX4" fmla="*/ 288324 w 708454"/>
              <a:gd name="connsiteY4" fmla="*/ 0 h 1194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8454" h="1194487">
                <a:moveTo>
                  <a:pt x="0" y="1087395"/>
                </a:moveTo>
                <a:lnTo>
                  <a:pt x="131805" y="1194487"/>
                </a:lnTo>
                <a:lnTo>
                  <a:pt x="708454" y="1194487"/>
                </a:lnTo>
                <a:lnTo>
                  <a:pt x="708454" y="0"/>
                </a:lnTo>
                <a:lnTo>
                  <a:pt x="288324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4025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763"/>
    </mc:Choice>
    <mc:Fallback>
      <p:transition spd="slow" advTm="137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4"/>
          <a:srcRect l="604" t="26573" r="-604" b="1282"/>
          <a:stretch/>
        </p:blipFill>
        <p:spPr>
          <a:xfrm>
            <a:off x="7139006" y="643360"/>
            <a:ext cx="4471747" cy="6078387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pic>
        <p:nvPicPr>
          <p:cNvPr id="4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400109" y="3861609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hteck 8"/>
          <p:cNvSpPr/>
          <p:nvPr/>
        </p:nvSpPr>
        <p:spPr>
          <a:xfrm>
            <a:off x="7962900" y="5273748"/>
            <a:ext cx="1893481" cy="387417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0870010"/>
              </p:ext>
            </p:extLst>
          </p:nvPr>
        </p:nvGraphicFramePr>
        <p:xfrm>
          <a:off x="360299" y="781419"/>
          <a:ext cx="5417057" cy="39141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12119"/>
                <a:gridCol w="2704938"/>
              </a:tblGrid>
              <a:tr h="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 err="1">
                          <a:solidFill>
                            <a:schemeClr val="tx1"/>
                          </a:solidFill>
                          <a:effectLst/>
                        </a:rPr>
                        <a:t>Nucleo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Schrittmotor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CN7 Pin 38 PC0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IN1 GPIO-Output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CN7 Pin 37 PC3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IN4 GPIO-Output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91945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CN7 Pin 36 PC1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IN3 GPIO-Output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CN7 Pin 35 PC2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IN2 GPIO-Output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 smtClean="0">
                          <a:solidFill>
                            <a:schemeClr val="tx1"/>
                          </a:solidFill>
                          <a:effectLst/>
                        </a:rPr>
                        <a:t>CN7 </a:t>
                      </a: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Pin </a:t>
                      </a:r>
                      <a:r>
                        <a:rPr lang="de-DE" sz="2400" dirty="0" smtClean="0">
                          <a:solidFill>
                            <a:schemeClr val="tx1"/>
                          </a:solidFill>
                          <a:effectLst/>
                        </a:rPr>
                        <a:t>18 +5V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CN7 Pin </a:t>
                      </a:r>
                      <a:r>
                        <a:rPr lang="de-DE" sz="2400" dirty="0" smtClean="0">
                          <a:solidFill>
                            <a:schemeClr val="tx1"/>
                          </a:solidFill>
                          <a:effectLst/>
                        </a:rPr>
                        <a:t>19 GND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Nucleo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Multifunctionshield</a:t>
                      </a:r>
                      <a:endParaRPr lang="de-DE" sz="2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CN8 Pin 2 PA1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Taste</a:t>
                      </a:r>
                      <a:r>
                        <a:rPr lang="de-DE" sz="24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PA1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CN5 Pin 6 PA5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LED D1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1" name="Textfeld 10"/>
          <p:cNvSpPr txBox="1"/>
          <p:nvPr/>
        </p:nvSpPr>
        <p:spPr>
          <a:xfrm>
            <a:off x="177553" y="5681937"/>
            <a:ext cx="55998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smtClean="0">
                <a:solidFill>
                  <a:srgbClr val="FF0000"/>
                </a:solidFill>
              </a:rPr>
              <a:t>Stufe 2: </a:t>
            </a:r>
            <a:r>
              <a:rPr lang="de-DE" sz="3200" dirty="0" err="1" smtClean="0">
                <a:solidFill>
                  <a:srgbClr val="FF0000"/>
                </a:solidFill>
              </a:rPr>
              <a:t>Interrupteingang</a:t>
            </a:r>
            <a:r>
              <a:rPr lang="de-DE" sz="3200" dirty="0" smtClean="0">
                <a:solidFill>
                  <a:srgbClr val="FF0000"/>
                </a:solidFill>
              </a:rPr>
              <a:t> nutzen</a:t>
            </a:r>
            <a:endParaRPr lang="de-DE" sz="3200" dirty="0">
              <a:solidFill>
                <a:srgbClr val="FF0000"/>
              </a:solidFill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9786827" y="5136298"/>
            <a:ext cx="1579673" cy="292109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Legende mit Linie 1 5"/>
          <p:cNvSpPr/>
          <p:nvPr/>
        </p:nvSpPr>
        <p:spPr>
          <a:xfrm>
            <a:off x="1296537" y="4426952"/>
            <a:ext cx="4480819" cy="1001455"/>
          </a:xfrm>
          <a:prstGeom prst="borderCallout1">
            <a:avLst>
              <a:gd name="adj1" fmla="val 36711"/>
              <a:gd name="adj2" fmla="val 100997"/>
              <a:gd name="adj3" fmla="val 53165"/>
              <a:gd name="adj4" fmla="val 117333"/>
            </a:avLst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PA1 als GPIO_EXTI1 konfigurieren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36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4434"/>
    </mc:Choice>
    <mc:Fallback>
      <p:transition spd="slow" advTm="444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8060" y="821247"/>
            <a:ext cx="8625577" cy="596232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pic>
        <p:nvPicPr>
          <p:cNvPr id="4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370931" y="4635570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Legende mit Linie 1 5"/>
          <p:cNvSpPr/>
          <p:nvPr/>
        </p:nvSpPr>
        <p:spPr>
          <a:xfrm>
            <a:off x="162839" y="5155347"/>
            <a:ext cx="4480819" cy="1001455"/>
          </a:xfrm>
          <a:prstGeom prst="borderCallout1">
            <a:avLst>
              <a:gd name="adj1" fmla="val 36711"/>
              <a:gd name="adj2" fmla="val 100997"/>
              <a:gd name="adj3" fmla="val 53165"/>
              <a:gd name="adj4" fmla="val 117333"/>
            </a:avLst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PA1 als GPIO_EXTI1 für steigende Flanke konfigurieren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5273749" y="3646967"/>
            <a:ext cx="6702351" cy="24454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7272670" y="5454502"/>
            <a:ext cx="4703429" cy="26581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5273748" y="2209652"/>
            <a:ext cx="1594885" cy="27836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741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4578"/>
    </mc:Choice>
    <mc:Fallback>
      <p:transition spd="slow" advTm="345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6028" y="915397"/>
            <a:ext cx="10300320" cy="3847989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pic>
        <p:nvPicPr>
          <p:cNvPr id="4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598491" y="3589706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Legende mit Linie 1 5"/>
          <p:cNvSpPr/>
          <p:nvPr/>
        </p:nvSpPr>
        <p:spPr>
          <a:xfrm>
            <a:off x="3981450" y="5114921"/>
            <a:ext cx="4480819" cy="1001455"/>
          </a:xfrm>
          <a:prstGeom prst="borderCallout1">
            <a:avLst>
              <a:gd name="adj1" fmla="val 13353"/>
              <a:gd name="adj2" fmla="val -326"/>
              <a:gd name="adj3" fmla="val -26463"/>
              <a:gd name="adj4" fmla="val -17211"/>
            </a:avLst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Den externen Tasteninterrupt im  </a:t>
            </a:r>
            <a:r>
              <a:rPr lang="de-DE" sz="2400" dirty="0" err="1" smtClean="0">
                <a:solidFill>
                  <a:srgbClr val="FF0000"/>
                </a:solidFill>
              </a:rPr>
              <a:t>Nested</a:t>
            </a:r>
            <a:r>
              <a:rPr lang="de-DE" sz="2400" dirty="0" smtClean="0">
                <a:solidFill>
                  <a:srgbClr val="FF0000"/>
                </a:solidFill>
              </a:rPr>
              <a:t> </a:t>
            </a:r>
            <a:r>
              <a:rPr lang="de-DE" sz="2400" dirty="0" err="1" smtClean="0">
                <a:solidFill>
                  <a:srgbClr val="FF0000"/>
                </a:solidFill>
              </a:rPr>
              <a:t>Vector</a:t>
            </a:r>
            <a:r>
              <a:rPr lang="de-DE" sz="2400" dirty="0" smtClean="0">
                <a:solidFill>
                  <a:srgbClr val="FF0000"/>
                </a:solidFill>
              </a:rPr>
              <a:t> Interrupt Controller (NVIC) freigeben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3402420" y="4121334"/>
            <a:ext cx="4423144" cy="28054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9624384" y="3195599"/>
            <a:ext cx="2028900" cy="27836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9600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283"/>
    </mc:Choice>
    <mc:Fallback>
      <p:transition spd="slow" advTm="192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39754" y="982107"/>
            <a:ext cx="7374677" cy="484453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pic>
        <p:nvPicPr>
          <p:cNvPr id="4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371804" y="1569520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Legende mit Linie 1 5"/>
          <p:cNvSpPr/>
          <p:nvPr/>
        </p:nvSpPr>
        <p:spPr>
          <a:xfrm>
            <a:off x="738966" y="3849646"/>
            <a:ext cx="4480819" cy="1001455"/>
          </a:xfrm>
          <a:prstGeom prst="borderCallout1">
            <a:avLst>
              <a:gd name="adj1" fmla="val -1511"/>
              <a:gd name="adj2" fmla="val 97675"/>
              <a:gd name="adj3" fmla="val -49821"/>
              <a:gd name="adj4" fmla="val 104519"/>
            </a:avLst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Konfiguration übersetzen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7327752" y="1915744"/>
            <a:ext cx="497812" cy="46838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557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522"/>
    </mc:Choice>
    <mc:Fallback>
      <p:transition spd="slow" advTm="35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3|3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5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0.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19050">
          <a:solidFill>
            <a:srgbClr val="FF000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rgbClr val="FF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479</Words>
  <Application>Microsoft Office PowerPoint</Application>
  <PresentationFormat>Breitbild</PresentationFormat>
  <Paragraphs>128</Paragraphs>
  <Slides>18</Slides>
  <Notes>0</Notes>
  <HiddenSlides>0</HiddenSlides>
  <MMClips>18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Office Theme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Ports konfigurieren</dc:title>
  <dc:creator>Jörg Sturm</dc:creator>
  <cp:lastModifiedBy>Jörg Sturm</cp:lastModifiedBy>
  <cp:revision>61</cp:revision>
  <dcterms:created xsi:type="dcterms:W3CDTF">2021-01-21T20:31:51Z</dcterms:created>
  <dcterms:modified xsi:type="dcterms:W3CDTF">2021-03-10T13:43:42Z</dcterms:modified>
</cp:coreProperties>
</file>